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2" r:id="rId4"/>
    <p:sldId id="261" r:id="rId5"/>
    <p:sldId id="263" r:id="rId6"/>
    <p:sldId id="267" r:id="rId7"/>
    <p:sldId id="26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980" autoAdjust="0"/>
    <p:restoredTop sz="94660"/>
  </p:normalViewPr>
  <p:slideViewPr>
    <p:cSldViewPr snapToGrid="0">
      <p:cViewPr>
        <p:scale>
          <a:sx n="63" d="100"/>
          <a:sy n="63" d="100"/>
        </p:scale>
        <p:origin x="-1334" y="-6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A29EB7-B0F1-48D8-971D-C2BED73F8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1E7993C-AEE6-475E-B89A-268AB95B57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02142FF-E3E2-4403-B9C1-96796B55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B810FFF-C6C7-4957-A937-F8DBE6419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0E1200F-EFC9-494C-940D-A40538F61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6018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58272CF-C686-451C-AD1D-E44A06547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FAA5EC7-44C8-4FB1-894D-944A44309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8D06E9D-6B8E-4329-A175-FE3D97AD1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D6B9FA-A660-4C3D-91E4-0340A6DD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4996B8C-C059-4A10-8196-78D711B3E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7375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9B5C847-BB60-49E1-BF7D-A34D6A2EE6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783E69E-2F9A-49E6-BF7C-665E619A8F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BCD3BC1-4868-475A-89AF-A4E7334EB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FB7F8F-75DF-49B2-B744-FEA40CC0B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4010287-89A3-4933-A028-FFF74FD5A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773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ACEAF8-6486-415E-9F55-9130B5618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479E9A3-D6A4-410D-9734-6F8F43804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9249123-F889-49CD-A0B0-56DE44615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718FA4F-6329-406A-83AF-D04161DD7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6D0EB62-E36A-475C-AF20-598020A3C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5027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200228-4C35-4837-B529-4F2DCFDF5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5F385-4F0E-4B9E-BB87-E711B364A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4BC0AFA-D8D8-4B5F-99FA-1178E67E5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91BA231-2302-4929-AAA7-79F20DDBD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11F8FD-3A6E-4192-B3C6-8F2BD1E2D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8239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175912A-3164-4849-92D9-50CD49269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8BFDA66-9027-44DA-8CF8-EDABBA6FF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DF1BC02-0F82-4BF2-BCC4-24C3F12B8B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8478292-51E6-4125-93D0-9C44D6374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1F29834-A754-4758-A3C8-7FA68810E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25F079B-A2EC-401B-9CEA-3135BD70A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450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A01402-A1F0-422A-849E-5F965973B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5E174D-20F1-41C0-9EBA-10332B6EF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DC64B6A-0D23-47B1-918B-38A0D2CE2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B4149D9-3405-4AF3-898F-4734ABDAAC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7C4BF3E-BEDB-46A8-B962-995FA6FE37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5D116AA9-61C5-4A0B-8417-B004EB6ED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C16B43E-031E-4018-A532-25B7D9056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C7D6348-14BF-445A-B702-DE740ECD2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762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950E0D1-6445-4DD5-B2B6-A763A59B3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FA77FED-0570-4347-8048-DE23D20B8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F0C722B-C7CF-42AF-B59C-E69566293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8BFB3B2-1359-4564-8712-71D7C324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633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0017B19-AAE2-4F2E-99E4-FCC43D9A1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6FBD1FF-2BF0-4959-891C-A968251DD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372E706-835D-4E27-A4D8-404E57B4A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585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325A09-C30A-4E28-AA08-C6C96A8A4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0D3BC17-0582-4A62-97A0-58C570E0A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065ECA0-17E7-476C-9EB2-56481F108F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2A31D4D-A9D7-4F21-A8C8-0699F20C6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EDCFF55-84E9-4F7E-9C18-F2A5D2485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28CF99C-2263-4F32-A847-4026D11AA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212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DFC097-FB18-4E91-844D-20E8FE2B1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7BA5BEB5-BF63-46C9-804A-2B4A36D30E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D300247-F000-4EE2-B188-480E4F3F7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8987FB8-A56D-44CA-B5A6-0FE20289B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1E1C525-DB94-4131-B0F7-CFC0D2A0C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222E7BD-7B12-4288-A30C-FE6B5FA4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9281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9766356-B50F-4C55-8D8D-53815ECD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5BC0002-EF71-4C04-9C3F-56B5BE3E3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94B28EF-A0FB-4B2D-BA70-9B457A0EFA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A641F-BA86-4173-88C6-8079B21A7DFC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5FC0914-42AE-4E5F-BC1A-26380664F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F9A618C-2396-4D7B-9EE6-AFED47AF5D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C145E-2D9F-4703-A7F6-778273F0BC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9686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2">
            <a:extLst>
              <a:ext uri="{FF2B5EF4-FFF2-40B4-BE49-F238E27FC236}">
                <a16:creationId xmlns="" xmlns:a16="http://schemas.microsoft.com/office/drawing/2014/main" id="{88294908-8B00-4F58-BBBA-20F71A40AA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Freeform: Shape 34">
            <a:extLst>
              <a:ext uri="{FF2B5EF4-FFF2-40B4-BE49-F238E27FC236}">
                <a16:creationId xmlns="" xmlns:a16="http://schemas.microsoft.com/office/drawing/2014/main" id="{4364C879-1404-4203-8E9D-CC5DE0A621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="" xmlns:a16="http://schemas.microsoft.com/office/drawing/2014/main" id="{84617302-4B0D-4351-A6BB-6F0930D943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="" xmlns:a16="http://schemas.microsoft.com/office/drawing/2014/main" id="{DA2C7802-C2E0-4218-8F89-8DD7CCD2CD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A6D7111A-21E5-4EE9-8A78-10E5530F01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A3969E80-A77B-49FC-9122-D89AFD5EE1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1849CA57-76BD-4CF2-80BA-D7A46A01B7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="" xmlns:a16="http://schemas.microsoft.com/office/drawing/2014/main" id="{35E9085E-E730-4768-83D4-6CB7E98971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="" xmlns:a16="http://schemas.microsoft.com/office/drawing/2014/main" id="{973272FE-A474-4CAE-8CA2-BCC8B476C3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7F2BAE9-BFB4-45CD-848C-49A2980B6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0629" y="3153679"/>
            <a:ext cx="7621733" cy="792386"/>
          </a:xfrm>
          <a:noFill/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80808"/>
                </a:solidFill>
              </a:rPr>
              <a:t>MEDIA MANAGEMENT AND MARKETING</a:t>
            </a:r>
            <a:endParaRPr lang="ru-RU" sz="3200" dirty="0">
              <a:solidFill>
                <a:srgbClr val="080808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="" xmlns:a16="http://schemas.microsoft.com/office/drawing/2014/main" id="{E07981EA-05A6-437C-88D7-B377B92B03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15E3C750-986E-4769-B1AE-49289FBEE7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5747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2">
            <a:extLst>
              <a:ext uri="{FF2B5EF4-FFF2-40B4-BE49-F238E27FC236}">
                <a16:creationId xmlns="" xmlns:a16="http://schemas.microsoft.com/office/drawing/2014/main" id="{88294908-8B00-4F58-BBBA-20F71A40AA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Freeform: Shape 34">
            <a:extLst>
              <a:ext uri="{FF2B5EF4-FFF2-40B4-BE49-F238E27FC236}">
                <a16:creationId xmlns="" xmlns:a16="http://schemas.microsoft.com/office/drawing/2014/main" id="{4364C879-1404-4203-8E9D-CC5DE0A621A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82782" y="-1386168"/>
            <a:ext cx="2424873" cy="3611191"/>
          </a:xfrm>
          <a:custGeom>
            <a:avLst/>
            <a:gdLst>
              <a:gd name="connsiteX0" fmla="*/ 0 w 2424873"/>
              <a:gd name="connsiteY0" fmla="*/ 2424874 h 3611191"/>
              <a:gd name="connsiteX1" fmla="*/ 2424873 w 2424873"/>
              <a:gd name="connsiteY1" fmla="*/ 0 h 3611191"/>
              <a:gd name="connsiteX2" fmla="*/ 2424873 w 2424873"/>
              <a:gd name="connsiteY2" fmla="*/ 3611191 h 3611191"/>
              <a:gd name="connsiteX3" fmla="*/ 1186317 w 2424873"/>
              <a:gd name="connsiteY3" fmla="*/ 3611191 h 3611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4873" h="3611191">
                <a:moveTo>
                  <a:pt x="0" y="2424874"/>
                </a:moveTo>
                <a:lnTo>
                  <a:pt x="2424873" y="0"/>
                </a:lnTo>
                <a:lnTo>
                  <a:pt x="2424873" y="3611191"/>
                </a:lnTo>
                <a:lnTo>
                  <a:pt x="1186317" y="361119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="" xmlns:a16="http://schemas.microsoft.com/office/drawing/2014/main" id="{84617302-4B0D-4351-A6BB-6F0930D943A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1571000" y="-338582"/>
            <a:ext cx="1635955" cy="1635955"/>
          </a:xfrm>
          <a:custGeom>
            <a:avLst/>
            <a:gdLst>
              <a:gd name="connsiteX0" fmla="*/ 0 w 1635955"/>
              <a:gd name="connsiteY0" fmla="*/ 957987 h 1635955"/>
              <a:gd name="connsiteX1" fmla="*/ 957987 w 1635955"/>
              <a:gd name="connsiteY1" fmla="*/ 0 h 1635955"/>
              <a:gd name="connsiteX2" fmla="*/ 1635955 w 1635955"/>
              <a:gd name="connsiteY2" fmla="*/ 0 h 1635955"/>
              <a:gd name="connsiteX3" fmla="*/ 1635955 w 1635955"/>
              <a:gd name="connsiteY3" fmla="*/ 1635955 h 1635955"/>
              <a:gd name="connsiteX4" fmla="*/ 0 w 1635955"/>
              <a:gd name="connsiteY4" fmla="*/ 1635955 h 1635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955" h="1635955">
                <a:moveTo>
                  <a:pt x="0" y="957987"/>
                </a:moveTo>
                <a:lnTo>
                  <a:pt x="957987" y="0"/>
                </a:lnTo>
                <a:lnTo>
                  <a:pt x="1635955" y="0"/>
                </a:lnTo>
                <a:lnTo>
                  <a:pt x="1635955" y="1635955"/>
                </a:lnTo>
                <a:lnTo>
                  <a:pt x="0" y="1635955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="" xmlns:a16="http://schemas.microsoft.com/office/drawing/2014/main" id="{DA2C7802-C2E0-4218-8F89-8DD7CCD2CD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9627985" y="-6588"/>
            <a:ext cx="4059393" cy="2548110"/>
          </a:xfrm>
          <a:custGeom>
            <a:avLst/>
            <a:gdLst>
              <a:gd name="connsiteX0" fmla="*/ 0 w 4059393"/>
              <a:gd name="connsiteY0" fmla="*/ 1511282 h 2548110"/>
              <a:gd name="connsiteX1" fmla="*/ 1511282 w 4059393"/>
              <a:gd name="connsiteY1" fmla="*/ 0 h 2548110"/>
              <a:gd name="connsiteX2" fmla="*/ 4059393 w 4059393"/>
              <a:gd name="connsiteY2" fmla="*/ 2548110 h 2548110"/>
              <a:gd name="connsiteX3" fmla="*/ 0 w 4059393"/>
              <a:gd name="connsiteY3" fmla="*/ 2548110 h 2548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59393" h="2548110">
                <a:moveTo>
                  <a:pt x="0" y="1511282"/>
                </a:moveTo>
                <a:lnTo>
                  <a:pt x="1511282" y="0"/>
                </a:lnTo>
                <a:lnTo>
                  <a:pt x="4059393" y="2548110"/>
                </a:lnTo>
                <a:lnTo>
                  <a:pt x="0" y="254811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A6D7111A-21E5-4EE9-8A78-10E5530F011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10262924" y="1465780"/>
            <a:ext cx="1185708" cy="118570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="" xmlns:a16="http://schemas.microsoft.com/office/drawing/2014/main" id="{A3969E80-A77B-49FC-9122-D89AFD5EE1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-29557" y="5198743"/>
            <a:ext cx="2444907" cy="2366116"/>
          </a:xfrm>
          <a:custGeom>
            <a:avLst/>
            <a:gdLst>
              <a:gd name="connsiteX0" fmla="*/ 0 w 2203753"/>
              <a:gd name="connsiteY0" fmla="*/ 0 h 2132734"/>
              <a:gd name="connsiteX1" fmla="*/ 2203753 w 2203753"/>
              <a:gd name="connsiteY1" fmla="*/ 0 h 2132734"/>
              <a:gd name="connsiteX2" fmla="*/ 2203753 w 2203753"/>
              <a:gd name="connsiteY2" fmla="*/ 576461 h 2132734"/>
              <a:gd name="connsiteX3" fmla="*/ 647480 w 2203753"/>
              <a:gd name="connsiteY3" fmla="*/ 2132734 h 2132734"/>
              <a:gd name="connsiteX4" fmla="*/ 0 w 2203753"/>
              <a:gd name="connsiteY4" fmla="*/ 1485255 h 213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753" h="2132734">
                <a:moveTo>
                  <a:pt x="0" y="0"/>
                </a:moveTo>
                <a:lnTo>
                  <a:pt x="2203753" y="0"/>
                </a:lnTo>
                <a:lnTo>
                  <a:pt x="2203753" y="576461"/>
                </a:lnTo>
                <a:lnTo>
                  <a:pt x="647480" y="2132734"/>
                </a:lnTo>
                <a:lnTo>
                  <a:pt x="0" y="1485255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1849CA57-76BD-4CF2-80BA-D7A46A01B7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1769787" y="5439893"/>
            <a:ext cx="928467" cy="92846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="" xmlns:a16="http://schemas.microsoft.com/office/drawing/2014/main" id="{35E9085E-E730-4768-83D4-6CB7E98971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3401311" y="734311"/>
            <a:ext cx="5389379" cy="5389379"/>
          </a:xfrm>
          <a:custGeom>
            <a:avLst/>
            <a:gdLst>
              <a:gd name="connsiteX0" fmla="*/ 0 w 5389379"/>
              <a:gd name="connsiteY0" fmla="*/ 540040 h 5389379"/>
              <a:gd name="connsiteX1" fmla="*/ 540040 w 5389379"/>
              <a:gd name="connsiteY1" fmla="*/ 0 h 5389379"/>
              <a:gd name="connsiteX2" fmla="*/ 5389379 w 5389379"/>
              <a:gd name="connsiteY2" fmla="*/ 0 h 5389379"/>
              <a:gd name="connsiteX3" fmla="*/ 5389379 w 5389379"/>
              <a:gd name="connsiteY3" fmla="*/ 4838655 h 5389379"/>
              <a:gd name="connsiteX4" fmla="*/ 4838655 w 5389379"/>
              <a:gd name="connsiteY4" fmla="*/ 5389379 h 5389379"/>
              <a:gd name="connsiteX5" fmla="*/ 0 w 5389379"/>
              <a:gd name="connsiteY5" fmla="*/ 5389379 h 5389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9379" h="5389379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="" xmlns:a16="http://schemas.microsoft.com/office/drawing/2014/main" id="{973272FE-A474-4CAE-8CA2-BCC8B476C3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2700283" y="33283"/>
            <a:ext cx="6791435" cy="6791435"/>
          </a:xfrm>
          <a:custGeom>
            <a:avLst/>
            <a:gdLst>
              <a:gd name="connsiteX0" fmla="*/ 1860938 w 6791435"/>
              <a:gd name="connsiteY0" fmla="*/ 81158 h 6791435"/>
              <a:gd name="connsiteX1" fmla="*/ 1942096 w 6791435"/>
              <a:gd name="connsiteY1" fmla="*/ 0 h 6791435"/>
              <a:gd name="connsiteX2" fmla="*/ 6791435 w 6791435"/>
              <a:gd name="connsiteY2" fmla="*/ 0 h 6791435"/>
              <a:gd name="connsiteX3" fmla="*/ 6791435 w 6791435"/>
              <a:gd name="connsiteY3" fmla="*/ 4838655 h 6791435"/>
              <a:gd name="connsiteX4" fmla="*/ 6710277 w 6791435"/>
              <a:gd name="connsiteY4" fmla="*/ 4919813 h 6791435"/>
              <a:gd name="connsiteX5" fmla="*/ 6710277 w 6791435"/>
              <a:gd name="connsiteY5" fmla="*/ 81158 h 6791435"/>
              <a:gd name="connsiteX6" fmla="*/ 0 w 6791435"/>
              <a:gd name="connsiteY6" fmla="*/ 1942096 h 6791435"/>
              <a:gd name="connsiteX7" fmla="*/ 81158 w 6791435"/>
              <a:gd name="connsiteY7" fmla="*/ 1860938 h 6791435"/>
              <a:gd name="connsiteX8" fmla="*/ 81158 w 6791435"/>
              <a:gd name="connsiteY8" fmla="*/ 6710277 h 6791435"/>
              <a:gd name="connsiteX9" fmla="*/ 4919813 w 6791435"/>
              <a:gd name="connsiteY9" fmla="*/ 6710277 h 6791435"/>
              <a:gd name="connsiteX10" fmla="*/ 4838655 w 6791435"/>
              <a:gd name="connsiteY10" fmla="*/ 6791435 h 6791435"/>
              <a:gd name="connsiteX11" fmla="*/ 0 w 6791435"/>
              <a:gd name="connsiteY11" fmla="*/ 6791435 h 6791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91435" h="6791435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7F2BAE9-BFB4-45CD-848C-49A2980B6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4496" y="2510212"/>
            <a:ext cx="7621733" cy="792386"/>
          </a:xfrm>
          <a:noFill/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080808"/>
                </a:solidFill>
              </a:rPr>
              <a:t>Strategic Planning </a:t>
            </a:r>
            <a:endParaRPr lang="en-US" sz="4000" b="1" dirty="0" smtClean="0">
              <a:solidFill>
                <a:srgbClr val="080808"/>
              </a:solidFill>
            </a:endParaRPr>
          </a:p>
          <a:p>
            <a:r>
              <a:rPr lang="en-US" sz="4000" b="1" dirty="0" smtClean="0">
                <a:solidFill>
                  <a:srgbClr val="080808"/>
                </a:solidFill>
              </a:rPr>
              <a:t>&amp;</a:t>
            </a:r>
          </a:p>
          <a:p>
            <a:r>
              <a:rPr lang="en-US" sz="4000" b="1" dirty="0" smtClean="0">
                <a:solidFill>
                  <a:srgbClr val="080808"/>
                </a:solidFill>
              </a:rPr>
              <a:t> </a:t>
            </a:r>
            <a:r>
              <a:rPr lang="en-US" sz="4000" b="1" dirty="0" smtClean="0">
                <a:solidFill>
                  <a:srgbClr val="080808"/>
                </a:solidFill>
              </a:rPr>
              <a:t>Market Analysis</a:t>
            </a:r>
            <a:endParaRPr lang="ru-RU" sz="4000" b="1" dirty="0">
              <a:solidFill>
                <a:srgbClr val="080808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="" xmlns:a16="http://schemas.microsoft.com/office/drawing/2014/main" id="{E07981EA-05A6-437C-88D7-B377B92B031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9629823" y="5457591"/>
            <a:ext cx="2231794" cy="2568811"/>
          </a:xfrm>
          <a:custGeom>
            <a:avLst/>
            <a:gdLst>
              <a:gd name="connsiteX0" fmla="*/ 0 w 2940086"/>
              <a:gd name="connsiteY0" fmla="*/ 0 h 3384061"/>
              <a:gd name="connsiteX1" fmla="*/ 2496112 w 2940086"/>
              <a:gd name="connsiteY1" fmla="*/ 0 h 3384061"/>
              <a:gd name="connsiteX2" fmla="*/ 2940086 w 2940086"/>
              <a:gd name="connsiteY2" fmla="*/ 443975 h 3384061"/>
              <a:gd name="connsiteX3" fmla="*/ 0 w 2940086"/>
              <a:gd name="connsiteY3" fmla="*/ 3384061 h 3384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86" h="3384061">
                <a:moveTo>
                  <a:pt x="0" y="0"/>
                </a:moveTo>
                <a:lnTo>
                  <a:pt x="2496112" y="0"/>
                </a:lnTo>
                <a:lnTo>
                  <a:pt x="2940086" y="443975"/>
                </a:lnTo>
                <a:lnTo>
                  <a:pt x="0" y="3384061"/>
                </a:ln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="" xmlns:a16="http://schemas.microsoft.com/office/drawing/2014/main" id="{15E3C750-986E-4769-B1AE-49289FBEE7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9720059" y="5243545"/>
            <a:ext cx="959985" cy="959985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2574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B566528-1B12-4246-9431-5C2D7D0811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="" xmlns:a16="http://schemas.microsoft.com/office/drawing/2014/main" id="{A580F890-B085-4E95-96AA-55AEBEC5CE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="" xmlns:a16="http://schemas.microsoft.com/office/drawing/2014/main" id="{D3F51FEB-38FB-4F6C-9F7B-2F2AFAB65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E547BA6-BAE0-43BB-A7CA-60F69CE252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the strategic plan process 3.0 Artificial intelligence redefines the... |  Download Scientific Dia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8982" y="421167"/>
            <a:ext cx="9354184" cy="60857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36731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B566528-1B12-4246-9431-5C2D7D0811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="" xmlns:a16="http://schemas.microsoft.com/office/drawing/2014/main" id="{A580F890-B085-4E95-96AA-55AEBEC5CE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="" xmlns:a16="http://schemas.microsoft.com/office/drawing/2014/main" id="{D3F51FEB-38FB-4F6C-9F7B-2F2AFAB65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E547BA6-BAE0-43BB-A7CA-60F69CE252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 descr="Strategic Planning: The Ultimate Guide To Preparing, Creating, &amp; Deploying  Your Strateg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9870" y="0"/>
            <a:ext cx="8640083" cy="6783536"/>
          </a:xfrm>
          <a:prstGeom prst="rect">
            <a:avLst/>
          </a:prstGeom>
          <a:noFill/>
        </p:spPr>
      </p:pic>
      <p:sp>
        <p:nvSpPr>
          <p:cNvPr id="17" name="Isosceles Triangle 13">
            <a:extLst>
              <a:ext uri="{FF2B5EF4-FFF2-40B4-BE49-F238E27FC236}">
                <a16:creationId xmlns="" xmlns:a16="http://schemas.microsoft.com/office/drawing/2014/main" id="{D3F51FEB-38FB-4F6C-9F7B-2F2AFAB65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349360" y="52556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Isosceles Triangle 11">
            <a:extLst>
              <a:ext uri="{FF2B5EF4-FFF2-40B4-BE49-F238E27FC236}">
                <a16:creationId xmlns="" xmlns:a16="http://schemas.microsoft.com/office/drawing/2014/main" id="{A580F890-B085-4E95-96AA-55AEBEC5CE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10441468" y="14954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75969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B566528-1B12-4246-9431-5C2D7D0811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B756F-3845-4F58-9A88-08DBBFB47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Strategic </a:t>
            </a:r>
            <a:r>
              <a:rPr lang="en-US" sz="3600" b="1" dirty="0" smtClean="0"/>
              <a:t>planning</a:t>
            </a:r>
            <a:endParaRPr lang="ru-RU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6610F7-6053-47A3-9DFD-52046DC08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694" y="1744132"/>
            <a:ext cx="10905066" cy="35390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The strategic planning process requires considerable thought and planning on the part of a company’s upper-level management. Before settling on a plan of action and then determining how to strategically implement it, executives may consider many possible options. In the end, a company’s management will, hopefully, settle on a strategy that is most likely to produce positive results (usually defined as improving the company’s bottom line) and that can be executed in a cost-efficient manner with a high likelihood of success, while avoiding undue financial risk.</a:t>
            </a:r>
            <a:endParaRPr lang="ru-RU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="" xmlns:a16="http://schemas.microsoft.com/office/drawing/2014/main" id="{A580F890-B085-4E95-96AA-55AEBEC5CE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="" xmlns:a16="http://schemas.microsoft.com/office/drawing/2014/main" id="{D3F51FEB-38FB-4F6C-9F7B-2F2AFAB65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E547BA6-BAE0-43BB-A7CA-60F69CE252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6491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B566528-1B12-4246-9431-5C2D7D0811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B756F-3845-4F58-9A88-08DBBFB47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Strategic </a:t>
            </a:r>
            <a:r>
              <a:rPr lang="en-US" sz="3600" b="1" dirty="0" smtClean="0"/>
              <a:t>planning</a:t>
            </a:r>
            <a:endParaRPr lang="ru-RU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6610F7-6053-47A3-9DFD-52046DC08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694" y="1744132"/>
            <a:ext cx="10905066" cy="3539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The development and execution of strategic planning are typically viewed as consisting of being performed in three critical steps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b="1" dirty="0" smtClean="0"/>
              <a:t>1. Strategy Formulation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2. Strategy Implementation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3. Strategy Evaluation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="" xmlns:a16="http://schemas.microsoft.com/office/drawing/2014/main" id="{A580F890-B085-4E95-96AA-55AEBEC5CE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="" xmlns:a16="http://schemas.microsoft.com/office/drawing/2014/main" id="{D3F51FEB-38FB-4F6C-9F7B-2F2AFAB65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E547BA6-BAE0-43BB-A7CA-60F69CE252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649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B566528-1B12-4246-9431-5C2D7D0811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B756F-3845-4F58-9A88-08DBBFB47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Strategic </a:t>
            </a:r>
            <a:r>
              <a:rPr lang="en-US" sz="3600" b="1" dirty="0" smtClean="0"/>
              <a:t>planning</a:t>
            </a:r>
            <a:endParaRPr lang="ru-RU" sz="3600" b="1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E80C965-DB6D-4F81-9E9E-B027384D0B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="" xmlns:a16="http://schemas.microsoft.com/office/drawing/2014/main" id="{A580F890-B085-4E95-96AA-55AEBEC5CE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="" xmlns:a16="http://schemas.microsoft.com/office/drawing/2014/main" id="{D3F51FEB-38FB-4F6C-9F7B-2F2AFAB654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E547BA6-BAE0-43BB-A7CA-60F69CE252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9458" name="Picture 2" descr="SWOT Analysis: What Is it and How To Use it (with Examples) • Asa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63781" y="550792"/>
            <a:ext cx="5211188" cy="60068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26491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1520</TotalTime>
  <Words>144</Words>
  <Application>Microsoft Office PowerPoint</Application>
  <PresentationFormat>Произвольный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Слайд 1</vt:lpstr>
      <vt:lpstr>Слайд 2</vt:lpstr>
      <vt:lpstr>Слайд 3</vt:lpstr>
      <vt:lpstr>Слайд 4</vt:lpstr>
      <vt:lpstr>Strategic planning</vt:lpstr>
      <vt:lpstr>Strategic planning</vt:lpstr>
      <vt:lpstr>Strategic planning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Azel Zhanibek</dc:creator>
  <cp:lastModifiedBy>Azel Zhanibek</cp:lastModifiedBy>
  <cp:revision>15</cp:revision>
  <dcterms:created xsi:type="dcterms:W3CDTF">2020-09-16T03:50:13Z</dcterms:created>
  <dcterms:modified xsi:type="dcterms:W3CDTF">2022-09-30T06:01:23Z</dcterms:modified>
</cp:coreProperties>
</file>